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9"/>
  </p:notesMasterIdLst>
  <p:sldIdLst>
    <p:sldId id="256" r:id="rId2"/>
    <p:sldId id="257" r:id="rId3"/>
    <p:sldId id="258" r:id="rId4"/>
    <p:sldId id="264" r:id="rId5"/>
    <p:sldId id="262" r:id="rId6"/>
    <p:sldId id="261" r:id="rId7"/>
    <p:sldId id="260" r:id="rId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1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B5A37-9F26-434C-ADC3-79B2A8B80761}" type="datetimeFigureOut">
              <a:rPr lang="fr-BE" smtClean="0"/>
              <a:t>02-03-2021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8B07E-9722-41F5-84CD-7620C14700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1922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8B07E-9722-41F5-84CD-7620C1470056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0873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242D-67E7-461F-90DE-D8F91FCDBA59}" type="datetime1">
              <a:rPr lang="fr-BE" smtClean="0"/>
              <a:t>02-03-2021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F854891-D3F6-4FFE-9DCA-51B961CA6DB0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1393-D648-4D5A-B680-421CD1630497}" type="datetime1">
              <a:rPr lang="fr-BE" smtClean="0"/>
              <a:t>02-03-2021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7772-B4B9-4143-8C8D-95F904EF30CB}" type="datetime1">
              <a:rPr lang="fr-BE" smtClean="0"/>
              <a:t>02-03-2021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89B4-C3E1-4866-9C40-A3D1B234C9AD}" type="datetime1">
              <a:rPr lang="fr-BE" smtClean="0"/>
              <a:t>02-03-2021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3D2F-F312-4011-A240-BA18C6CA75A7}" type="datetime1">
              <a:rPr lang="fr-BE" smtClean="0"/>
              <a:t>02-03-2021</a:t>
            </a:fld>
            <a:endParaRPr lang="fr-B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E4C1-7AFE-4013-A42A-738598EF0435}" type="datetime1">
              <a:rPr lang="fr-BE" smtClean="0"/>
              <a:t>02-03-2021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4FBC-74A9-4BAC-BBDF-C5DB3065A4C5}" type="datetime1">
              <a:rPr lang="fr-BE" smtClean="0"/>
              <a:t>02-03-2021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AAFF-A63E-403E-A31E-7B539F1CD162}" type="datetime1">
              <a:rPr lang="fr-BE" smtClean="0"/>
              <a:t>02-03-2021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F2F9-1D4E-418A-AC24-E480BDA4704C}" type="datetime1">
              <a:rPr lang="fr-BE" smtClean="0"/>
              <a:t>02-03-2021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EE2E-B48B-431E-B4BF-82CD095ABB6D}" type="datetime1">
              <a:rPr lang="fr-BE" smtClean="0"/>
              <a:t>02-03-2021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4AD56-2327-4319-8B23-37E5C79639E4}" type="datetime1">
              <a:rPr lang="fr-BE" smtClean="0"/>
              <a:t>02-03-2021</a:t>
            </a:fld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E2DC019-6503-47EE-B146-EEF99FCC8F84}" type="datetime1">
              <a:rPr lang="fr-BE" smtClean="0"/>
              <a:t>02-03-2021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854891-D3F6-4FFE-9DCA-51B961CA6DB0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b="1" dirty="0"/>
              <a:t>5 février 2019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93614" y="3501008"/>
            <a:ext cx="6629400" cy="729203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/>
            </a:r>
            <a:br>
              <a:rPr lang="fr-BE" dirty="0" smtClean="0"/>
            </a:br>
            <a:r>
              <a:rPr lang="fr-BE" sz="3600" dirty="0">
                <a:latin typeface="+mn-lt"/>
              </a:rPr>
              <a:t>Défis, enjeux et perspectives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93614" y="836712"/>
            <a:ext cx="7889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Comité de pilotage sur </a:t>
            </a:r>
          </a:p>
          <a:p>
            <a:pPr algn="ctr"/>
            <a:r>
              <a:rPr lang="fr-BE" sz="3600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l’alphabétisation des adultes</a:t>
            </a:r>
            <a:endParaRPr lang="fr-BE" sz="3600" dirty="0">
              <a:ln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87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1664" y="408372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fr-BE" sz="4000" dirty="0" smtClean="0">
                <a:latin typeface="+mn-lt"/>
              </a:rPr>
              <a:t/>
            </a:r>
            <a:br>
              <a:rPr lang="fr-BE" sz="4000" dirty="0" smtClean="0">
                <a:latin typeface="+mn-lt"/>
              </a:rPr>
            </a:br>
            <a:r>
              <a:rPr lang="fr-BE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Connaitre </a:t>
            </a:r>
            <a:br>
              <a:rPr lang="fr-BE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fr-BE" sz="4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6592" y="1982787"/>
            <a:ext cx="8450816" cy="4373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sz="1900" b="1" dirty="0" smtClean="0">
                <a:solidFill>
                  <a:schemeClr val="accent2"/>
                </a:solidFill>
              </a:rPr>
              <a:t>L’offre en alphabétisation</a:t>
            </a:r>
          </a:p>
          <a:p>
            <a:pPr marL="114300" indent="0">
              <a:buNone/>
            </a:pPr>
            <a:endParaRPr lang="fr-BE" sz="900" b="1" dirty="0" smtClean="0">
              <a:solidFill>
                <a:schemeClr val="accent2"/>
              </a:solidFill>
            </a:endParaRPr>
          </a:p>
          <a:p>
            <a:pPr marL="754062" indent="-342900">
              <a:buClr>
                <a:schemeClr val="tx2"/>
              </a:buClr>
              <a:tabLst>
                <a:tab pos="179388" algn="l"/>
              </a:tabLst>
            </a:pPr>
            <a:r>
              <a:rPr lang="fr-BE" sz="1900" i="1" dirty="0" smtClean="0"/>
              <a:t>les opérateurs </a:t>
            </a:r>
          </a:p>
          <a:p>
            <a:pPr marL="754062" lvl="1" indent="-342900">
              <a:buClr>
                <a:schemeClr val="tx2"/>
              </a:buClr>
              <a:tabLst>
                <a:tab pos="179388" algn="l"/>
              </a:tabLst>
            </a:pPr>
            <a:r>
              <a:rPr lang="fr-BE" sz="1900" i="1" dirty="0" smtClean="0"/>
              <a:t>les apprenants</a:t>
            </a:r>
          </a:p>
          <a:p>
            <a:pPr marL="754062" lvl="1" indent="-342900">
              <a:buClr>
                <a:schemeClr val="tx2"/>
              </a:buClr>
              <a:tabLst>
                <a:tab pos="179388" algn="l"/>
              </a:tabLst>
            </a:pPr>
            <a:endParaRPr lang="fr-BE" sz="900" i="1" dirty="0" smtClean="0"/>
          </a:p>
          <a:p>
            <a:pPr marL="0" lvl="1" indent="0">
              <a:buNone/>
            </a:pPr>
            <a:r>
              <a:rPr lang="fr-BE" sz="1900" i="1" dirty="0" smtClean="0">
                <a:solidFill>
                  <a:schemeClr val="accent2"/>
                </a:solidFill>
              </a:rPr>
              <a:t>Quels sont les impacts des politiques publiques sur l’offre et son évolution ?</a:t>
            </a:r>
          </a:p>
          <a:p>
            <a:pPr marL="449263" lvl="1" indent="0">
              <a:buNone/>
            </a:pPr>
            <a:r>
              <a:rPr lang="fr-BE" sz="1900" i="1" dirty="0" smtClean="0">
                <a:solidFill>
                  <a:schemeClr val="accent2"/>
                </a:solidFill>
              </a:rPr>
              <a:t>→</a:t>
            </a:r>
            <a:r>
              <a:rPr lang="fr-BE" sz="1900" i="1" dirty="0" smtClean="0"/>
              <a:t> améliorer la récolte et l’exploitation des données</a:t>
            </a:r>
          </a:p>
          <a:p>
            <a:pPr marL="411480" lvl="1" indent="0">
              <a:buNone/>
            </a:pPr>
            <a:endParaRPr lang="fr-BE" sz="1900" dirty="0"/>
          </a:p>
          <a:p>
            <a:pPr marL="0" indent="0">
              <a:buNone/>
            </a:pPr>
            <a:r>
              <a:rPr lang="fr-BE" sz="1900" b="1" dirty="0" smtClean="0">
                <a:solidFill>
                  <a:schemeClr val="accent4"/>
                </a:solidFill>
              </a:rPr>
              <a:t>Les compétences de base de la population</a:t>
            </a:r>
          </a:p>
          <a:p>
            <a:pPr marL="0" indent="0">
              <a:buNone/>
            </a:pPr>
            <a:endParaRPr lang="fr-BE" sz="900" b="1" dirty="0" smtClean="0">
              <a:solidFill>
                <a:schemeClr val="accent4"/>
              </a:solidFill>
            </a:endParaRPr>
          </a:p>
          <a:p>
            <a:pPr marL="0" lvl="1" indent="0">
              <a:buClr>
                <a:schemeClr val="tx2"/>
              </a:buClr>
              <a:buNone/>
            </a:pPr>
            <a:r>
              <a:rPr lang="fr-BE" sz="1900" i="1" dirty="0" smtClean="0">
                <a:solidFill>
                  <a:schemeClr val="accent4"/>
                </a:solidFill>
              </a:rPr>
              <a:t>Quels sont les besoins  des populations ? </a:t>
            </a:r>
          </a:p>
          <a:p>
            <a:pPr marL="0" lvl="1" indent="0">
              <a:buClr>
                <a:schemeClr val="tx2"/>
              </a:buClr>
              <a:buNone/>
            </a:pPr>
            <a:r>
              <a:rPr lang="fr-BE" sz="1900" i="1" dirty="0" smtClean="0">
                <a:solidFill>
                  <a:schemeClr val="accent4"/>
                </a:solidFill>
              </a:rPr>
              <a:t>Comment y répondre ?</a:t>
            </a:r>
            <a:endParaRPr lang="fr-BE" sz="1900" i="1" dirty="0" smtClean="0">
              <a:solidFill>
                <a:srgbClr val="00B050"/>
              </a:solidFill>
            </a:endParaRPr>
          </a:p>
          <a:p>
            <a:pPr marL="411480" lvl="1" indent="0">
              <a:buNone/>
            </a:pPr>
            <a:r>
              <a:rPr lang="fr-BE" sz="1900" i="1" dirty="0" smtClean="0">
                <a:solidFill>
                  <a:schemeClr val="accent4"/>
                </a:solidFill>
              </a:rPr>
              <a:t>→</a:t>
            </a:r>
            <a:r>
              <a:rPr lang="fr-BE" sz="1900" i="1" dirty="0" smtClean="0"/>
              <a:t>  financer et mener une recherche</a:t>
            </a:r>
          </a:p>
          <a:p>
            <a:pPr marL="411480" lvl="1" indent="0">
              <a:buNone/>
            </a:pPr>
            <a:endParaRPr lang="fr-BE" sz="1900" dirty="0"/>
          </a:p>
          <a:p>
            <a:pPr marL="719138" lvl="1" indent="-360363">
              <a:buClr>
                <a:srgbClr val="002060"/>
              </a:buClr>
              <a:buFont typeface="Wingdings" panose="05000000000000000000" pitchFamily="2" charset="2"/>
              <a:buChar char="F"/>
            </a:pPr>
            <a:r>
              <a:rPr lang="fr-BE" sz="1900" i="1" dirty="0" smtClean="0">
                <a:solidFill>
                  <a:srgbClr val="002060"/>
                </a:solidFill>
              </a:rPr>
              <a:t>Outils </a:t>
            </a:r>
            <a:r>
              <a:rPr lang="fr-BE" sz="1900" i="1" dirty="0">
                <a:solidFill>
                  <a:srgbClr val="002060"/>
                </a:solidFill>
              </a:rPr>
              <a:t>de pilotage de la politique </a:t>
            </a:r>
            <a:r>
              <a:rPr lang="fr-BE" sz="1900" i="1" dirty="0" smtClean="0">
                <a:solidFill>
                  <a:srgbClr val="002060"/>
                </a:solidFill>
              </a:rPr>
              <a:t>d’alphabétisation performants</a:t>
            </a:r>
            <a:endParaRPr lang="fr-BE" sz="1900" dirty="0">
              <a:solidFill>
                <a:srgbClr val="002060"/>
              </a:solidFill>
            </a:endParaRPr>
          </a:p>
          <a:p>
            <a:pPr marL="719138" indent="-360363">
              <a:buClrTx/>
              <a:buFont typeface="Wingdings" panose="05000000000000000000" pitchFamily="2" charset="2"/>
              <a:buChar char="F"/>
            </a:pPr>
            <a:r>
              <a:rPr lang="fr-BE" sz="1900" i="1" dirty="0" smtClean="0">
                <a:solidFill>
                  <a:srgbClr val="002060"/>
                </a:solidFill>
              </a:rPr>
              <a:t>Approches quantitatives, qualitatives et territoriales</a:t>
            </a:r>
            <a:r>
              <a:rPr lang="fr-BE" sz="2100" i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2</a:t>
            </a:fld>
            <a:endParaRPr lang="fr-BE"/>
          </a:p>
        </p:txBody>
      </p:sp>
      <p:sp>
        <p:nvSpPr>
          <p:cNvPr id="7" name="Espace réservé du numéro de diapositive 3"/>
          <p:cNvSpPr txBox="1">
            <a:spLocks/>
          </p:cNvSpPr>
          <p:nvPr/>
        </p:nvSpPr>
        <p:spPr>
          <a:xfrm>
            <a:off x="8100392" y="5949280"/>
            <a:ext cx="783884" cy="70018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 smtClean="0"/>
          </a:p>
          <a:p>
            <a:endParaRPr lang="fr-BE" dirty="0" smtClean="0"/>
          </a:p>
          <a:p>
            <a:r>
              <a:rPr lang="fr-BE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fr-B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1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fr-BE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fr-BE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fr-BE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Soutenir l’Alphabétisation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4828" y="1982787"/>
            <a:ext cx="8363272" cy="4373563"/>
          </a:xfrm>
        </p:spPr>
        <p:txBody>
          <a:bodyPr>
            <a:normAutofit/>
          </a:bodyPr>
          <a:lstStyle/>
          <a:p>
            <a:pPr marL="0" lvl="1" indent="0">
              <a:buClr>
                <a:schemeClr val="accent1"/>
              </a:buClr>
              <a:buNone/>
            </a:pPr>
            <a:r>
              <a:rPr lang="fr-BE" sz="1900" b="1" dirty="0" smtClean="0">
                <a:solidFill>
                  <a:schemeClr val="accent2"/>
                </a:solidFill>
              </a:rPr>
              <a:t>Un secteur à </a:t>
            </a:r>
            <a:r>
              <a:rPr lang="fr-BE" sz="1900" b="1" dirty="0">
                <a:solidFill>
                  <a:schemeClr val="accent2"/>
                </a:solidFill>
              </a:rPr>
              <a:t>la croisée </a:t>
            </a:r>
            <a:r>
              <a:rPr lang="fr-BE" sz="1900" b="1" dirty="0" smtClean="0">
                <a:solidFill>
                  <a:schemeClr val="accent2"/>
                </a:solidFill>
              </a:rPr>
              <a:t>de </a:t>
            </a:r>
            <a:r>
              <a:rPr lang="fr-BE" sz="1900" b="1" dirty="0">
                <a:solidFill>
                  <a:schemeClr val="accent2"/>
                </a:solidFill>
              </a:rPr>
              <a:t>politiques </a:t>
            </a:r>
            <a:r>
              <a:rPr lang="fr-BE" sz="1900" b="1" dirty="0" smtClean="0">
                <a:solidFill>
                  <a:schemeClr val="accent2"/>
                </a:solidFill>
              </a:rPr>
              <a:t>publiques impliquant</a:t>
            </a:r>
            <a:endParaRPr lang="fr-BE" sz="1900" b="1" dirty="0">
              <a:solidFill>
                <a:schemeClr val="accent2"/>
              </a:solidFill>
            </a:endParaRPr>
          </a:p>
          <a:p>
            <a:pPr marL="538163" lvl="1" indent="-179388"/>
            <a:r>
              <a:rPr lang="fr-BE" sz="1800" dirty="0" smtClean="0"/>
              <a:t>des publics</a:t>
            </a:r>
          </a:p>
          <a:p>
            <a:pPr marL="538163" lvl="1" indent="-179388"/>
            <a:r>
              <a:rPr lang="fr-BE" sz="1800" dirty="0"/>
              <a:t>d</a:t>
            </a:r>
            <a:r>
              <a:rPr lang="fr-BE" sz="1800" dirty="0" smtClean="0"/>
              <a:t>es apprentissages </a:t>
            </a:r>
          </a:p>
          <a:p>
            <a:pPr marL="538163" lvl="1" indent="-179388"/>
            <a:r>
              <a:rPr lang="fr-BE" sz="1800" dirty="0" smtClean="0"/>
              <a:t>des métiers</a:t>
            </a:r>
            <a:r>
              <a:rPr lang="fr-BE" sz="1900" dirty="0" smtClean="0"/>
              <a:t> </a:t>
            </a:r>
          </a:p>
          <a:p>
            <a:pPr marL="0" lvl="1" indent="0">
              <a:buNone/>
            </a:pPr>
            <a:r>
              <a:rPr lang="fr-BE" sz="1800" b="1" dirty="0" smtClean="0">
                <a:solidFill>
                  <a:schemeClr val="accent2"/>
                </a:solidFill>
              </a:rPr>
              <a:t>positivement hétérogène et nécessairement autonome</a:t>
            </a:r>
          </a:p>
          <a:p>
            <a:pPr marL="0" lvl="1" indent="0">
              <a:buNone/>
            </a:pPr>
            <a:endParaRPr lang="fr-BE" sz="1800" dirty="0" smtClean="0">
              <a:solidFill>
                <a:srgbClr val="00B050"/>
              </a:solidFill>
            </a:endParaRPr>
          </a:p>
          <a:p>
            <a:pPr marL="0" lvl="1" indent="0">
              <a:buNone/>
            </a:pPr>
            <a:r>
              <a:rPr lang="fr-BE" sz="1800" i="1" dirty="0" smtClean="0">
                <a:solidFill>
                  <a:schemeClr val="accent2"/>
                </a:solidFill>
              </a:rPr>
              <a:t>Comment renforcer la reconnaissance, les moyens ? </a:t>
            </a:r>
          </a:p>
          <a:p>
            <a:pPr marL="0" lvl="1" indent="0">
              <a:buNone/>
            </a:pPr>
            <a:r>
              <a:rPr lang="fr-BE" sz="1800" i="1" dirty="0" smtClean="0">
                <a:solidFill>
                  <a:schemeClr val="accent2"/>
                </a:solidFill>
              </a:rPr>
              <a:t>Comment améliorer la relation entre opérateurs et pouvoirs publics ? </a:t>
            </a:r>
            <a:endParaRPr lang="fr-BE" sz="1800" i="1" dirty="0">
              <a:solidFill>
                <a:schemeClr val="accent2"/>
              </a:solidFill>
            </a:endParaRPr>
          </a:p>
          <a:p>
            <a:pPr marL="0" lvl="1" indent="0"/>
            <a:endParaRPr lang="fr-BE" sz="1800" dirty="0" smtClean="0">
              <a:solidFill>
                <a:srgbClr val="00B050"/>
              </a:solidFill>
            </a:endParaRPr>
          </a:p>
          <a:p>
            <a:pPr marL="538163" lvl="0" indent="-179388">
              <a:buClr>
                <a:srgbClr val="002060"/>
              </a:buClr>
              <a:buFont typeface="Wingdings" panose="05000000000000000000" pitchFamily="2" charset="2"/>
              <a:buChar char="F"/>
            </a:pPr>
            <a:r>
              <a:rPr lang="fr-BE" sz="1800" i="1" dirty="0" smtClean="0">
                <a:solidFill>
                  <a:srgbClr val="002060"/>
                </a:solidFill>
              </a:rPr>
              <a:t>Balises </a:t>
            </a:r>
            <a:r>
              <a:rPr lang="fr-BE" sz="1800" i="1" dirty="0">
                <a:solidFill>
                  <a:srgbClr val="002060"/>
                </a:solidFill>
              </a:rPr>
              <a:t>et références </a:t>
            </a:r>
            <a:r>
              <a:rPr lang="fr-BE" sz="1800" i="1" dirty="0" smtClean="0">
                <a:solidFill>
                  <a:srgbClr val="002060"/>
                </a:solidFill>
              </a:rPr>
              <a:t>communes</a:t>
            </a:r>
          </a:p>
          <a:p>
            <a:pPr marL="538163" lvl="0" indent="-179388">
              <a:buClr>
                <a:srgbClr val="002060"/>
              </a:buClr>
              <a:buFont typeface="Wingdings" panose="05000000000000000000" pitchFamily="2" charset="2"/>
              <a:buChar char="F"/>
            </a:pPr>
            <a:r>
              <a:rPr lang="fr-BE" sz="1800" i="1" dirty="0" smtClean="0">
                <a:solidFill>
                  <a:srgbClr val="002060"/>
                </a:solidFill>
              </a:rPr>
              <a:t>Reconnaissance  des spécificités et du rôle social de l’alpha</a:t>
            </a:r>
          </a:p>
          <a:p>
            <a:pPr marL="114300" lvl="0" indent="0">
              <a:buClr>
                <a:srgbClr val="93A299"/>
              </a:buClr>
              <a:buNone/>
            </a:pPr>
            <a:endParaRPr lang="fr-BE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11480" lvl="1" indent="0">
              <a:buNone/>
            </a:pPr>
            <a:endParaRPr lang="fr-BE" dirty="0" smtClean="0"/>
          </a:p>
          <a:p>
            <a:pPr lvl="1"/>
            <a:endParaRPr lang="fr-BE" dirty="0"/>
          </a:p>
          <a:p>
            <a:pPr marL="114300" indent="0">
              <a:buNone/>
            </a:pPr>
            <a:endParaRPr lang="fr-BE" dirty="0" smtClean="0"/>
          </a:p>
          <a:p>
            <a:pPr lvl="1"/>
            <a:endParaRPr lang="fr-BE" dirty="0" smtClean="0"/>
          </a:p>
          <a:p>
            <a:pPr lvl="1"/>
            <a:endParaRPr lang="fr-BE" dirty="0"/>
          </a:p>
          <a:p>
            <a:pPr lvl="1"/>
            <a:endParaRPr lang="fr-BE" dirty="0" smtClean="0"/>
          </a:p>
          <a:p>
            <a:pPr lvl="1"/>
            <a:endParaRPr lang="fr-BE" dirty="0" smtClean="0"/>
          </a:p>
          <a:p>
            <a:pPr lvl="1"/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3</a:t>
            </a:fld>
            <a:endParaRPr lang="fr-BE" dirty="0"/>
          </a:p>
        </p:txBody>
      </p:sp>
      <p:sp>
        <p:nvSpPr>
          <p:cNvPr id="6" name="Espace réservé du numéro de diapositive 3"/>
          <p:cNvSpPr txBox="1">
            <a:spLocks/>
          </p:cNvSpPr>
          <p:nvPr/>
        </p:nvSpPr>
        <p:spPr>
          <a:xfrm>
            <a:off x="8100392" y="5949280"/>
            <a:ext cx="783884" cy="700187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 smtClean="0"/>
          </a:p>
          <a:p>
            <a:endParaRPr lang="fr-BE" dirty="0" smtClean="0"/>
          </a:p>
          <a:p>
            <a:r>
              <a:rPr lang="fr-BE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fr-B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71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4</a:t>
            </a:fld>
            <a:endParaRPr lang="fr-B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fr-BE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fr-BE" sz="4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Soutenir l’Alphabétisation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26128" y="2183757"/>
            <a:ext cx="82296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Bef>
                <a:spcPct val="20000"/>
              </a:spcBef>
              <a:buClr>
                <a:srgbClr val="CF543F"/>
              </a:buClr>
              <a:buNone/>
            </a:pPr>
            <a:r>
              <a:rPr lang="fr-BE" sz="1900" b="1" dirty="0">
                <a:solidFill>
                  <a:schemeClr val="accent2"/>
                </a:solidFill>
              </a:rPr>
              <a:t>Visibilité des enjeux de l’alphabétisation </a:t>
            </a:r>
            <a:endParaRPr lang="fr-BE" sz="1900" dirty="0">
              <a:solidFill>
                <a:schemeClr val="accent2"/>
              </a:solidFill>
            </a:endParaRPr>
          </a:p>
          <a:p>
            <a:pPr marL="538163" lvl="1" indent="-179388">
              <a:spcBef>
                <a:spcPct val="20000"/>
              </a:spcBef>
              <a:buClr>
                <a:srgbClr val="CF543F"/>
              </a:buClr>
              <a:buFont typeface="Arial" pitchFamily="34" charset="0"/>
              <a:buChar char="•"/>
            </a:pPr>
            <a:r>
              <a:rPr lang="fr-BE" sz="1800" dirty="0" smtClean="0"/>
              <a:t>en </a:t>
            </a:r>
            <a:r>
              <a:rPr lang="fr-BE" sz="1800" dirty="0"/>
              <a:t>tant que secteur </a:t>
            </a:r>
          </a:p>
          <a:p>
            <a:pPr marL="538163" lvl="1" indent="-179388">
              <a:spcBef>
                <a:spcPct val="20000"/>
              </a:spcBef>
              <a:buClr>
                <a:srgbClr val="CF543F"/>
              </a:buClr>
              <a:buFont typeface="Arial" pitchFamily="34" charset="0"/>
              <a:buChar char="•"/>
            </a:pPr>
            <a:r>
              <a:rPr lang="fr-BE" sz="1800" dirty="0" smtClean="0"/>
              <a:t>dans </a:t>
            </a:r>
            <a:r>
              <a:rPr lang="fr-BE" sz="1800" dirty="0"/>
              <a:t>les différents </a:t>
            </a:r>
            <a:r>
              <a:rPr lang="fr-BE" sz="1800" dirty="0" smtClean="0"/>
              <a:t>dispositifs</a:t>
            </a:r>
          </a:p>
          <a:p>
            <a:pPr marL="358775" lvl="1" indent="0">
              <a:spcBef>
                <a:spcPct val="20000"/>
              </a:spcBef>
              <a:buClr>
                <a:srgbClr val="CF543F"/>
              </a:buClr>
              <a:buNone/>
            </a:pPr>
            <a:endParaRPr lang="fr-BE" sz="800" dirty="0"/>
          </a:p>
          <a:p>
            <a:pPr marL="0" lvl="1" indent="0">
              <a:spcBef>
                <a:spcPct val="20000"/>
              </a:spcBef>
              <a:buClr>
                <a:srgbClr val="CF543F"/>
              </a:buClr>
              <a:buNone/>
            </a:pPr>
            <a:r>
              <a:rPr lang="fr-BE" sz="1800" i="1" dirty="0" smtClean="0">
                <a:solidFill>
                  <a:schemeClr val="accent2"/>
                </a:solidFill>
              </a:rPr>
              <a:t>Comment </a:t>
            </a:r>
            <a:r>
              <a:rPr lang="fr-BE" sz="1800" i="1" dirty="0">
                <a:solidFill>
                  <a:schemeClr val="accent2"/>
                </a:solidFill>
              </a:rPr>
              <a:t>développer la qualité et le pluralité de l’action</a:t>
            </a:r>
            <a:r>
              <a:rPr lang="fr-BE" sz="1800" i="1" dirty="0" smtClean="0">
                <a:solidFill>
                  <a:schemeClr val="accent2"/>
                </a:solidFill>
              </a:rPr>
              <a:t>?</a:t>
            </a:r>
          </a:p>
          <a:p>
            <a:pPr marL="0" lvl="1" indent="0">
              <a:spcBef>
                <a:spcPct val="20000"/>
              </a:spcBef>
              <a:buClr>
                <a:srgbClr val="CF543F"/>
              </a:buClr>
              <a:buNone/>
            </a:pPr>
            <a:r>
              <a:rPr lang="fr-BE" sz="1800" i="1" dirty="0" smtClean="0">
                <a:solidFill>
                  <a:schemeClr val="accent2"/>
                </a:solidFill>
              </a:rPr>
              <a:t>Comment faciliter l’accès à l’offre de formation ? </a:t>
            </a:r>
            <a:endParaRPr lang="fr-BE" sz="1800" i="1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068" y="4797152"/>
            <a:ext cx="8372792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93A299"/>
              </a:buClr>
            </a:pPr>
            <a:r>
              <a:rPr lang="fr-BE" i="1" dirty="0">
                <a:solidFill>
                  <a:srgbClr val="002060"/>
                </a:solidFill>
              </a:rPr>
              <a:t>Balises et références communes</a:t>
            </a:r>
          </a:p>
          <a:p>
            <a:pPr marL="538163" lvl="0" indent="-179388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F"/>
            </a:pPr>
            <a:r>
              <a:rPr lang="fr-BE" i="1" dirty="0" smtClean="0">
                <a:solidFill>
                  <a:srgbClr val="002060"/>
                </a:solidFill>
              </a:rPr>
              <a:t>Reconnaissance  </a:t>
            </a:r>
            <a:r>
              <a:rPr lang="fr-BE" i="1" dirty="0">
                <a:solidFill>
                  <a:srgbClr val="002060"/>
                </a:solidFill>
              </a:rPr>
              <a:t>des spécificités et du rôle social de l’alpha</a:t>
            </a:r>
          </a:p>
        </p:txBody>
      </p:sp>
      <p:sp>
        <p:nvSpPr>
          <p:cNvPr id="9" name="Espace réservé du numéro de diapositive 3"/>
          <p:cNvSpPr txBox="1">
            <a:spLocks/>
          </p:cNvSpPr>
          <p:nvPr/>
        </p:nvSpPr>
        <p:spPr>
          <a:xfrm>
            <a:off x="8100392" y="5949280"/>
            <a:ext cx="783884" cy="700187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 smtClean="0"/>
          </a:p>
          <a:p>
            <a:endParaRPr lang="fr-BE" dirty="0" smtClean="0"/>
          </a:p>
          <a:p>
            <a:r>
              <a:rPr lang="fr-BE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fr-B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7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Soutenir l’Alphabétisation</a:t>
            </a:r>
            <a:endParaRPr lang="fr-BE" sz="3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0540" y="2132856"/>
            <a:ext cx="8147248" cy="3620616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fr-BE" sz="1900" b="1" dirty="0" smtClean="0">
                <a:solidFill>
                  <a:schemeClr val="accent2"/>
                </a:solidFill>
              </a:rPr>
              <a:t>Simplification administrative au bénéfice </a:t>
            </a:r>
            <a:endParaRPr lang="fr-BE" sz="1900" dirty="0" smtClean="0">
              <a:solidFill>
                <a:schemeClr val="accent2"/>
              </a:solidFill>
            </a:endParaRPr>
          </a:p>
          <a:p>
            <a:pPr marL="538163" lvl="1" indent="-179388"/>
            <a:r>
              <a:rPr lang="fr-BE" sz="1800" dirty="0"/>
              <a:t>d</a:t>
            </a:r>
            <a:r>
              <a:rPr lang="fr-BE" sz="1800" dirty="0" smtClean="0"/>
              <a:t>es opérateurs (poly-subventionnement et agrément)</a:t>
            </a:r>
          </a:p>
          <a:p>
            <a:pPr marL="538163" lvl="1" indent="-179388"/>
            <a:r>
              <a:rPr lang="fr-BE" sz="1800" dirty="0"/>
              <a:t>d</a:t>
            </a:r>
            <a:r>
              <a:rPr lang="fr-BE" sz="1800" dirty="0" smtClean="0"/>
              <a:t>es apprenants (conditions d’accès)</a:t>
            </a:r>
          </a:p>
          <a:p>
            <a:pPr marL="358775" lvl="1" indent="0">
              <a:buNone/>
            </a:pPr>
            <a:endParaRPr lang="fr-BE" sz="800" dirty="0" smtClean="0"/>
          </a:p>
          <a:p>
            <a:pPr marL="0" lvl="1" indent="0">
              <a:buNone/>
            </a:pPr>
            <a:r>
              <a:rPr lang="fr-BE" sz="1800" i="1" dirty="0">
                <a:solidFill>
                  <a:schemeClr val="accent2"/>
                </a:solidFill>
              </a:rPr>
              <a:t>Comment faciliter le travail des opérateurs? </a:t>
            </a:r>
          </a:p>
          <a:p>
            <a:pPr marL="0" lvl="1" indent="0">
              <a:buNone/>
            </a:pPr>
            <a:r>
              <a:rPr lang="fr-BE" sz="1800" i="1" dirty="0" smtClean="0">
                <a:solidFill>
                  <a:schemeClr val="accent2"/>
                </a:solidFill>
              </a:rPr>
              <a:t>Comment formaliser administrativement la pertinence de la multiplicité des dispositifs</a:t>
            </a:r>
            <a:r>
              <a:rPr lang="fr-BE" sz="1800" dirty="0" smtClean="0">
                <a:solidFill>
                  <a:schemeClr val="accent2"/>
                </a:solidFill>
              </a:rPr>
              <a:t>?  </a:t>
            </a:r>
          </a:p>
          <a:p>
            <a:pPr marL="538163" lvl="1" indent="-179388">
              <a:buNone/>
            </a:pPr>
            <a:r>
              <a:rPr lang="fr-BE" sz="1800" i="1" dirty="0" smtClean="0">
                <a:solidFill>
                  <a:schemeClr val="accent2"/>
                </a:solidFill>
              </a:rPr>
              <a:t>→</a:t>
            </a:r>
            <a:r>
              <a:rPr lang="fr-BE" sz="18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BE" sz="1800" i="1" dirty="0" smtClean="0"/>
              <a:t>C</a:t>
            </a:r>
            <a:r>
              <a:rPr lang="fr-BE" sz="1800" dirty="0" smtClean="0"/>
              <a:t>oopération entre pouvoirs publics pour un dossier unique  </a:t>
            </a:r>
            <a:r>
              <a:rPr lang="fr-BE" sz="1800" i="1" dirty="0" smtClean="0"/>
              <a:t> </a:t>
            </a:r>
          </a:p>
          <a:p>
            <a:pPr marL="0" lvl="1" indent="0">
              <a:buNone/>
            </a:pPr>
            <a:endParaRPr lang="fr-BE" sz="1800" i="1" dirty="0" smtClean="0">
              <a:solidFill>
                <a:srgbClr val="00B050"/>
              </a:solidFill>
            </a:endParaRPr>
          </a:p>
          <a:p>
            <a:pPr marL="538163" lvl="1" indent="-179388">
              <a:buClr>
                <a:srgbClr val="002060"/>
              </a:buClr>
              <a:buFont typeface="Wingdings" panose="05000000000000000000" pitchFamily="2" charset="2"/>
              <a:buChar char="F"/>
            </a:pPr>
            <a:r>
              <a:rPr lang="fr-BE" sz="1800" i="1" dirty="0" smtClean="0">
                <a:solidFill>
                  <a:srgbClr val="002060"/>
                </a:solidFill>
              </a:rPr>
              <a:t>Opérateurs disposant de moyens professionnels</a:t>
            </a:r>
          </a:p>
          <a:p>
            <a:pPr marL="538163" lvl="1" indent="-179388">
              <a:buClr>
                <a:srgbClr val="002060"/>
              </a:buClr>
              <a:buFont typeface="Wingdings" panose="05000000000000000000" pitchFamily="2" charset="2"/>
              <a:buChar char="F"/>
            </a:pPr>
            <a:r>
              <a:rPr lang="fr-BE" sz="1800" i="1" dirty="0" smtClean="0">
                <a:solidFill>
                  <a:srgbClr val="002060"/>
                </a:solidFill>
              </a:rPr>
              <a:t>Accès à l’alphabétisation pour tous </a:t>
            </a:r>
          </a:p>
          <a:p>
            <a:pPr marL="411480" lvl="1" indent="0">
              <a:buNone/>
            </a:pPr>
            <a:endParaRPr lang="fr-BE" dirty="0" smtClean="0"/>
          </a:p>
          <a:p>
            <a:pPr lvl="1"/>
            <a:endParaRPr lang="fr-BE" dirty="0" smtClean="0"/>
          </a:p>
          <a:p>
            <a:pPr lvl="1"/>
            <a:endParaRPr lang="fr-BE" dirty="0" smtClean="0"/>
          </a:p>
          <a:p>
            <a:pPr lvl="1"/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5</a:t>
            </a:fld>
            <a:endParaRPr lang="fr-BE" dirty="0"/>
          </a:p>
        </p:txBody>
      </p:sp>
      <p:sp>
        <p:nvSpPr>
          <p:cNvPr id="6" name="Espace réservé du numéro de diapositive 3"/>
          <p:cNvSpPr txBox="1">
            <a:spLocks/>
          </p:cNvSpPr>
          <p:nvPr/>
        </p:nvSpPr>
        <p:spPr>
          <a:xfrm>
            <a:off x="8100392" y="5949280"/>
            <a:ext cx="783884" cy="700187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 smtClean="0"/>
          </a:p>
          <a:p>
            <a:endParaRPr lang="fr-BE" dirty="0" smtClean="0"/>
          </a:p>
          <a:p>
            <a:r>
              <a:rPr lang="fr-BE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fr-B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3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Soutenir la prise en compte de l’analphabétisme</a:t>
            </a:r>
            <a:endParaRPr lang="fr-BE" sz="3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2787"/>
            <a:ext cx="8363272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 smtClean="0">
                <a:solidFill>
                  <a:schemeClr val="accent2"/>
                </a:solidFill>
              </a:rPr>
              <a:t>En Fédération Wallonie-Bruxelles</a:t>
            </a:r>
            <a:r>
              <a:rPr lang="fr-BE" sz="1800" dirty="0" smtClean="0">
                <a:solidFill>
                  <a:srgbClr val="00B050"/>
                </a:solidFill>
              </a:rPr>
              <a:t> </a:t>
            </a:r>
          </a:p>
          <a:p>
            <a:pPr marL="538163" indent="-179388">
              <a:buClr>
                <a:schemeClr val="accent2"/>
              </a:buClr>
            </a:pPr>
            <a:r>
              <a:rPr lang="fr-BE" sz="1800" dirty="0" smtClean="0"/>
              <a:t>validation </a:t>
            </a:r>
            <a:r>
              <a:rPr lang="fr-BE" sz="1800" dirty="0"/>
              <a:t>des compétences </a:t>
            </a:r>
          </a:p>
          <a:p>
            <a:pPr marL="538163" indent="-179388">
              <a:buClr>
                <a:schemeClr val="accent2"/>
              </a:buClr>
            </a:pPr>
            <a:r>
              <a:rPr lang="fr-BE" sz="1800" dirty="0" smtClean="0"/>
              <a:t>certification </a:t>
            </a:r>
            <a:r>
              <a:rPr lang="fr-BE" sz="1800" dirty="0"/>
              <a:t>(CEB)</a:t>
            </a:r>
          </a:p>
          <a:p>
            <a:pPr marL="538163" indent="-179388">
              <a:buClr>
                <a:schemeClr val="accent2"/>
              </a:buClr>
            </a:pPr>
            <a:r>
              <a:rPr lang="fr-BE" sz="1800" dirty="0"/>
              <a:t>TIC</a:t>
            </a:r>
          </a:p>
          <a:p>
            <a:pPr marL="0" indent="0">
              <a:buNone/>
            </a:pPr>
            <a:r>
              <a:rPr lang="fr-BE" sz="1800" i="1" dirty="0" smtClean="0">
                <a:solidFill>
                  <a:schemeClr val="accent2"/>
                </a:solidFill>
              </a:rPr>
              <a:t>Comment faciliter  la reconnaissance des compétences des personnes </a:t>
            </a:r>
            <a:r>
              <a:rPr lang="fr-BE" sz="1800" dirty="0" smtClean="0">
                <a:solidFill>
                  <a:schemeClr val="accent2"/>
                </a:solidFill>
              </a:rPr>
              <a:t>?</a:t>
            </a:r>
          </a:p>
          <a:p>
            <a:pPr marL="0" indent="0">
              <a:buNone/>
            </a:pPr>
            <a:endParaRPr lang="fr-BE" sz="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BE" sz="1800" b="1" dirty="0" smtClean="0">
                <a:solidFill>
                  <a:schemeClr val="accent2"/>
                </a:solidFill>
              </a:rPr>
              <a:t>Au niveau Européen </a:t>
            </a:r>
          </a:p>
          <a:p>
            <a:pPr marL="538163" indent="-179388">
              <a:buClr>
                <a:schemeClr val="tx2"/>
              </a:buClr>
            </a:pPr>
            <a:r>
              <a:rPr lang="fr-BE" sz="1800" dirty="0" smtClean="0"/>
              <a:t>spécificités de l’alpha et de ses publics dans les différentes politiques (compétence de base, apprentissage français,…)</a:t>
            </a:r>
          </a:p>
          <a:p>
            <a:pPr marL="538163" indent="-179388">
              <a:buClr>
                <a:schemeClr val="tx2"/>
              </a:buClr>
            </a:pPr>
            <a:r>
              <a:rPr lang="fr-BE" sz="1800" dirty="0" smtClean="0"/>
              <a:t>Prise en compte des caractéristiques de l’éducation non formelle</a:t>
            </a:r>
          </a:p>
          <a:p>
            <a:pPr marL="0" indent="0">
              <a:buClr>
                <a:schemeClr val="accent4"/>
              </a:buClr>
              <a:buNone/>
            </a:pPr>
            <a:r>
              <a:rPr lang="fr-BE" sz="800" b="1" dirty="0" smtClean="0"/>
              <a:t> 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F"/>
            </a:pPr>
            <a:r>
              <a:rPr lang="fr-BE" sz="1800" i="1" dirty="0" smtClean="0">
                <a:solidFill>
                  <a:srgbClr val="002060"/>
                </a:solidFill>
              </a:rPr>
              <a:t>Valorisation de l’éducation non formelle comme enjeu de citoyenneté, comme moyen pour ‘apprendre à comprendre’ </a:t>
            </a:r>
            <a:endParaRPr lang="fr-BE" sz="1800" dirty="0" smtClean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4891-D3F6-4FFE-9DCA-51B961CA6DB0}" type="slidenum">
              <a:rPr lang="fr-BE" smtClean="0"/>
              <a:t>6</a:t>
            </a:fld>
            <a:endParaRPr lang="fr-BE" dirty="0"/>
          </a:p>
        </p:txBody>
      </p:sp>
      <p:sp>
        <p:nvSpPr>
          <p:cNvPr id="6" name="Espace réservé du numéro de diapositive 3"/>
          <p:cNvSpPr txBox="1">
            <a:spLocks/>
          </p:cNvSpPr>
          <p:nvPr/>
        </p:nvSpPr>
        <p:spPr>
          <a:xfrm>
            <a:off x="8100392" y="5949280"/>
            <a:ext cx="783884" cy="700187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 smtClean="0"/>
          </a:p>
          <a:p>
            <a:endParaRPr lang="fr-BE" dirty="0" smtClean="0"/>
          </a:p>
          <a:p>
            <a:r>
              <a:rPr lang="fr-BE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endParaRPr lang="fr-B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57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Coordonner</a:t>
            </a:r>
            <a:endParaRPr lang="fr-BE" sz="3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427076" cy="4700736"/>
          </a:xfrm>
        </p:spPr>
        <p:txBody>
          <a:bodyPr>
            <a:normAutofit fontScale="85000" lnSpcReduction="20000"/>
          </a:bodyPr>
          <a:lstStyle/>
          <a:p>
            <a:pPr lvl="2"/>
            <a:endParaRPr lang="fr-BE" dirty="0"/>
          </a:p>
          <a:p>
            <a:pPr marL="0" indent="0">
              <a:buNone/>
            </a:pPr>
            <a:r>
              <a:rPr lang="fr-BE" sz="2100" b="1" dirty="0" smtClean="0">
                <a:solidFill>
                  <a:schemeClr val="accent2"/>
                </a:solidFill>
              </a:rPr>
              <a:t>L’ Alpha et le FLE</a:t>
            </a:r>
            <a:endParaRPr lang="fr-BE" sz="2100" dirty="0" smtClean="0">
              <a:solidFill>
                <a:schemeClr val="accent2"/>
              </a:solidFill>
            </a:endParaRPr>
          </a:p>
          <a:p>
            <a:pPr marL="0" lvl="1" indent="0">
              <a:buNone/>
            </a:pPr>
            <a:endParaRPr lang="fr-BE" sz="900" dirty="0" smtClean="0">
              <a:solidFill>
                <a:srgbClr val="FF0000"/>
              </a:solidFill>
            </a:endParaRPr>
          </a:p>
          <a:p>
            <a:pPr marL="538163" lvl="1" indent="-179388"/>
            <a:r>
              <a:rPr lang="fr-BE" sz="2100" dirty="0" smtClean="0"/>
              <a:t>publics différents</a:t>
            </a:r>
            <a:endParaRPr lang="fr-BE" sz="2100" dirty="0"/>
          </a:p>
          <a:p>
            <a:pPr marL="538163" lvl="1" indent="-179388"/>
            <a:r>
              <a:rPr lang="fr-BE" sz="2100" dirty="0" smtClean="0"/>
              <a:t>problématiques d’apprentissage distinctes</a:t>
            </a:r>
            <a:endParaRPr lang="fr-BE" sz="2100" dirty="0"/>
          </a:p>
          <a:p>
            <a:pPr marL="538163" lvl="1" indent="-179388"/>
            <a:r>
              <a:rPr lang="fr-BE" sz="2100" dirty="0" smtClean="0"/>
              <a:t>opérateurs offrant souvent des formations alpha, alpha-</a:t>
            </a:r>
            <a:r>
              <a:rPr lang="fr-BE" sz="2100" dirty="0" err="1" smtClean="0"/>
              <a:t>fle</a:t>
            </a:r>
            <a:r>
              <a:rPr lang="fr-BE" sz="2100" dirty="0" smtClean="0"/>
              <a:t> et </a:t>
            </a:r>
            <a:r>
              <a:rPr lang="fr-BE" sz="2100" dirty="0" err="1" smtClean="0"/>
              <a:t>fle</a:t>
            </a:r>
            <a:endParaRPr lang="fr-BE" sz="2100" dirty="0" smtClean="0"/>
          </a:p>
          <a:p>
            <a:pPr marL="538163" lvl="1" indent="-179388"/>
            <a:r>
              <a:rPr lang="fr-BE" sz="2100" dirty="0" smtClean="0"/>
              <a:t>politiques de soutien globales et spécifiques</a:t>
            </a:r>
          </a:p>
          <a:p>
            <a:pPr marL="358775" lvl="1" indent="0">
              <a:buNone/>
            </a:pPr>
            <a:r>
              <a:rPr lang="fr-BE" sz="900" dirty="0" smtClean="0"/>
              <a:t>  </a:t>
            </a:r>
          </a:p>
          <a:p>
            <a:pPr marL="0" lvl="1" indent="0">
              <a:buNone/>
            </a:pPr>
            <a:r>
              <a:rPr lang="fr-BE" sz="2100" i="1" dirty="0" smtClean="0">
                <a:solidFill>
                  <a:schemeClr val="accent2"/>
                </a:solidFill>
              </a:rPr>
              <a:t>Comment rencontrer la diversité des besoins et souhaits des populations en savoirs de base tout en optimalisant l’offre et en facilitant le travail des opérateurs ?     </a:t>
            </a:r>
          </a:p>
          <a:p>
            <a:pPr marL="0" lvl="1" indent="0">
              <a:buNone/>
            </a:pPr>
            <a:endParaRPr lang="fr-BE" sz="900" dirty="0" smtClean="0"/>
          </a:p>
          <a:p>
            <a:pPr marL="701675" lvl="1" indent="-342900">
              <a:buFont typeface="Symbol" panose="05050102010706020507" pitchFamily="18" charset="2"/>
              <a:buChar char="®"/>
            </a:pPr>
            <a:r>
              <a:rPr lang="fr-BE" sz="2100" dirty="0" smtClean="0"/>
              <a:t>C</a:t>
            </a:r>
            <a:r>
              <a:rPr lang="fr-BE" sz="2100" i="1" dirty="0" smtClean="0"/>
              <a:t>oncertation renforcée entre pouvoirs publics  et entre pouvoirs publics et opérateurs </a:t>
            </a:r>
          </a:p>
          <a:p>
            <a:pPr marL="358775" lvl="1" indent="0">
              <a:buNone/>
            </a:pPr>
            <a:endParaRPr lang="fr-BE" sz="900" i="1" dirty="0" smtClean="0"/>
          </a:p>
          <a:p>
            <a:pPr marL="701675" lvl="1" indent="-342900">
              <a:buClr>
                <a:srgbClr val="002060"/>
              </a:buClr>
              <a:buFont typeface="Wingdings" panose="05000000000000000000" pitchFamily="2" charset="2"/>
              <a:buChar char="F"/>
            </a:pPr>
            <a:r>
              <a:rPr lang="fr-BE" sz="2100" i="1" dirty="0" smtClean="0">
                <a:solidFill>
                  <a:srgbClr val="002060"/>
                </a:solidFill>
              </a:rPr>
              <a:t>Initier un espace de concertation Alpha et FLE</a:t>
            </a:r>
          </a:p>
          <a:p>
            <a:pPr marL="701675" lvl="1" indent="-342900">
              <a:buClr>
                <a:srgbClr val="002060"/>
              </a:buClr>
              <a:buFont typeface="Wingdings" panose="05000000000000000000" pitchFamily="2" charset="2"/>
              <a:buChar char="F"/>
            </a:pPr>
            <a:r>
              <a:rPr lang="fr-BE" sz="2100" i="1" dirty="0" smtClean="0">
                <a:solidFill>
                  <a:srgbClr val="002060"/>
                </a:solidFill>
              </a:rPr>
              <a:t>Importance de structures permanentes de concertation entre pouvoirs publics et opérateurs telles que le Comité de pilotage Alpha</a:t>
            </a:r>
            <a:endParaRPr lang="fr-BE" sz="2100" i="1" u="sng" dirty="0" smtClean="0">
              <a:solidFill>
                <a:srgbClr val="002060"/>
              </a:solidFill>
            </a:endParaRPr>
          </a:p>
          <a:p>
            <a:pPr lvl="2"/>
            <a:endParaRPr lang="fr-BE" i="1" dirty="0" smtClean="0"/>
          </a:p>
          <a:p>
            <a:pPr lvl="2"/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100392" y="5949280"/>
            <a:ext cx="783884" cy="700187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fr-BE" dirty="0" smtClean="0"/>
          </a:p>
          <a:p>
            <a:endParaRPr lang="fr-BE" dirty="0"/>
          </a:p>
          <a:p>
            <a:fld id="{0F854891-D3F6-4FFE-9DCA-51B961CA6DB0}" type="slidenum">
              <a:rPr lang="fr-BE" smtClean="0">
                <a:solidFill>
                  <a:schemeClr val="accent2">
                    <a:lumMod val="50000"/>
                  </a:schemeClr>
                </a:solidFill>
              </a:rPr>
              <a:pPr/>
              <a:t>7</a:t>
            </a:fld>
            <a:endParaRPr lang="fr-B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09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639</TotalTime>
  <Words>408</Words>
  <Application>Microsoft Office PowerPoint</Application>
  <PresentationFormat>Affichage à l'écran (4:3)</PresentationFormat>
  <Paragraphs>113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Century Gothic</vt:lpstr>
      <vt:lpstr>Symbol</vt:lpstr>
      <vt:lpstr>Wingdings</vt:lpstr>
      <vt:lpstr>Apothicaire</vt:lpstr>
      <vt:lpstr> Défis, enjeux et perspectives</vt:lpstr>
      <vt:lpstr> Connaitre  </vt:lpstr>
      <vt:lpstr> Soutenir l’Alphabétisation </vt:lpstr>
      <vt:lpstr> Soutenir l’Alphabétisation </vt:lpstr>
      <vt:lpstr>Soutenir l’Alphabétisation</vt:lpstr>
      <vt:lpstr>Soutenir la prise en compte de l’analphabétisme</vt:lpstr>
      <vt:lpstr>Coordonner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Sylvie.Pinchart</dc:creator>
  <cp:lastModifiedBy>YVERGNIAUX Marine</cp:lastModifiedBy>
  <cp:revision>51</cp:revision>
  <cp:lastPrinted>2019-01-31T16:01:14Z</cp:lastPrinted>
  <dcterms:created xsi:type="dcterms:W3CDTF">2019-01-11T09:46:00Z</dcterms:created>
  <dcterms:modified xsi:type="dcterms:W3CDTF">2021-03-02T11:04:52Z</dcterms:modified>
</cp:coreProperties>
</file>